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5" r:id="rId4"/>
    <p:sldId id="279" r:id="rId5"/>
    <p:sldId id="268" r:id="rId6"/>
    <p:sldId id="269" r:id="rId7"/>
    <p:sldId id="270" r:id="rId8"/>
    <p:sldId id="271" r:id="rId9"/>
    <p:sldId id="272" r:id="rId10"/>
    <p:sldId id="276" r:id="rId11"/>
    <p:sldId id="278" r:id="rId12"/>
    <p:sldId id="277" r:id="rId13"/>
  </p:sldIdLst>
  <p:sldSz cx="12192000" cy="6858000"/>
  <p:notesSz cx="6858000" cy="9144000"/>
  <p:defaultTextStyle>
    <a:defPPr>
      <a:defRPr lang="en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9366E8-6AE0-3243-334F-6851875B4C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3010CF-746A-1C45-005A-F60639725E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95AE5D-EC8D-55B7-FF37-F30B00ECE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32A1B-D227-4878-91B8-EAF9C2EF9E50}" type="datetimeFigureOut">
              <a:rPr lang="en-NL" smtClean="0"/>
              <a:t>01/30/2024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D44AB7-02FC-591C-4BB0-35A2A074F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2E0178-102E-1A8A-0D7C-E25A1A04E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E0D7F-8369-4CCC-88C8-2F7D7F7E2CB1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149435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6F5C1-1120-4D48-9805-C4AEEA8F8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48D4DA-5F1C-B503-FA7E-199D36FD00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51F4A3-38D8-362D-D232-051BC935E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32A1B-D227-4878-91B8-EAF9C2EF9E50}" type="datetimeFigureOut">
              <a:rPr lang="en-NL" smtClean="0"/>
              <a:t>01/30/2024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19886F-BB5D-7A7A-7A3E-ACC6EC076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F9371E-EC4C-B315-A6C1-0451937EA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E0D7F-8369-4CCC-88C8-2F7D7F7E2CB1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868017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4682131-D4E6-A5CC-9EE1-A2CC347405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90871C-9F7F-6E15-0B37-267A45FC28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92E018-FB71-DB2B-BFBD-A5C86FF99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32A1B-D227-4878-91B8-EAF9C2EF9E50}" type="datetimeFigureOut">
              <a:rPr lang="en-NL" smtClean="0"/>
              <a:t>01/30/2024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1D0421-BC6A-A211-AD93-75D099D8E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7F4D78-4B63-D248-DE02-4CB271B2E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E0D7F-8369-4CCC-88C8-2F7D7F7E2CB1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842863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8749C-E995-97B1-660F-7864AAEB4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ED0530-7D28-9A32-3F9D-2F15598F84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CBFB60-922A-9157-C208-496B9500E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32A1B-D227-4878-91B8-EAF9C2EF9E50}" type="datetimeFigureOut">
              <a:rPr lang="en-NL" smtClean="0"/>
              <a:t>01/30/2024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C8E95F-24F7-7CB3-1956-25175C41F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1759A1-717A-DC52-60BA-447DC1A33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E0D7F-8369-4CCC-88C8-2F7D7F7E2CB1}" type="slidenum">
              <a:rPr lang="en-NL" smtClean="0"/>
              <a:t>‹Nr.›</a:t>
            </a:fld>
            <a:endParaRPr lang="en-NL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473071C-C610-63E8-CC6C-8F410E49D41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763" y="5654833"/>
            <a:ext cx="705144" cy="1066642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4F1B9EF0-1355-DCB8-CEAC-EF7B9F9AE2B7}"/>
              </a:ext>
            </a:extLst>
          </p:cNvPr>
          <p:cNvGrpSpPr/>
          <p:nvPr userDrawn="1"/>
        </p:nvGrpSpPr>
        <p:grpSpPr>
          <a:xfrm>
            <a:off x="10624868" y="5664898"/>
            <a:ext cx="1457864" cy="1176929"/>
            <a:chOff x="9445925" y="5520906"/>
            <a:chExt cx="1457864" cy="1176929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75F53DD0-B813-5CAC-0F5C-33362F15E33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528400" y="5602597"/>
              <a:ext cx="1209524" cy="1095238"/>
            </a:xfrm>
            <a:prstGeom prst="rect">
              <a:avLst/>
            </a:prstGeom>
          </p:spPr>
        </p:pic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8AC0C8FA-7E81-53E1-91D2-C4EDACE20B7C}"/>
                </a:ext>
              </a:extLst>
            </p:cNvPr>
            <p:cNvSpPr/>
            <p:nvPr/>
          </p:nvSpPr>
          <p:spPr>
            <a:xfrm>
              <a:off x="9445925" y="5520906"/>
              <a:ext cx="1457864" cy="1440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L"/>
            </a:p>
          </p:txBody>
        </p:sp>
      </p:grpSp>
    </p:spTree>
    <p:extLst>
      <p:ext uri="{BB962C8B-B14F-4D97-AF65-F5344CB8AC3E}">
        <p14:creationId xmlns:p14="http://schemas.microsoft.com/office/powerpoint/2010/main" val="3819017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1D2FFD-55D5-8CA7-CCAF-C5E115F794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6F6CE5-6AD4-24DA-699E-9A6E0A77F3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3065E7-7BE8-9D03-C52C-927F10211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32A1B-D227-4878-91B8-EAF9C2EF9E50}" type="datetimeFigureOut">
              <a:rPr lang="en-NL" smtClean="0"/>
              <a:t>01/30/2024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0B951C-05D5-C93B-5696-91F078C95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876C8F-8BF0-033F-6801-FBFEEBBCD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E0D7F-8369-4CCC-88C8-2F7D7F7E2CB1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037479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2B6299-A74E-0FB0-3698-2C0242368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5A0B7-C9AC-C366-7E54-130742C59E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E648CA-2F41-F068-5688-4D554ED15B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389137-42DD-B64E-9AC9-A413F10AD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32A1B-D227-4878-91B8-EAF9C2EF9E50}" type="datetimeFigureOut">
              <a:rPr lang="en-NL" smtClean="0"/>
              <a:t>01/30/2024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BFCB3F-DC6F-4D3B-8AD5-7840B17F3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A3B6AF-CB77-8C8B-A707-BA78A373B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E0D7F-8369-4CCC-88C8-2F7D7F7E2CB1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085465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6607A-2A32-3111-7131-A419BCE4E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B8F4C3-468F-ED97-027D-607E6FAF01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220953-60B0-3082-FAE6-5C8A378244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816E7D-D353-6E0F-EF6F-52009C2518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FA2FE0-AB04-7898-EB9A-E82813D35F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59A83E-CB8C-1E44-D278-16087DF19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32A1B-D227-4878-91B8-EAF9C2EF9E50}" type="datetimeFigureOut">
              <a:rPr lang="en-NL" smtClean="0"/>
              <a:t>01/30/2024</a:t>
            </a:fld>
            <a:endParaRPr lang="en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72A206-6258-90F5-6E52-0570A9CCB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EC16059-CA4E-3C67-D320-3CD29EA5D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E0D7F-8369-4CCC-88C8-2F7D7F7E2CB1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357346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04AE1E-4EC2-D2B6-A685-41F8FD395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F32D67-F227-F267-6E87-50E6C9B43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32A1B-D227-4878-91B8-EAF9C2EF9E50}" type="datetimeFigureOut">
              <a:rPr lang="en-NL" smtClean="0"/>
              <a:t>01/30/2024</a:t>
            </a:fld>
            <a:endParaRPr lang="en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08E176-7D3B-0730-F94E-89A62BA13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E3E6FF-9085-EE50-573B-970458B68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E0D7F-8369-4CCC-88C8-2F7D7F7E2CB1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330279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072BB0-6837-AFC2-5E63-BD560F748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32A1B-D227-4878-91B8-EAF9C2EF9E50}" type="datetimeFigureOut">
              <a:rPr lang="en-NL" smtClean="0"/>
              <a:t>01/30/2024</a:t>
            </a:fld>
            <a:endParaRPr lang="en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101F06-E342-2C05-574D-1258195BC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CB4B6F-741A-63D2-6D6A-7861AD93A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E0D7F-8369-4CCC-88C8-2F7D7F7E2CB1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513486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5F70B-F16A-E65F-B527-4B1EE9C1D3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3FCE7D-0995-58A6-A1AE-AB478AAF7A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02909C-D2A2-2F75-5E5D-1DD0BB6C1E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45EAB7-D39A-BBE0-CC7F-40C508AAC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32A1B-D227-4878-91B8-EAF9C2EF9E50}" type="datetimeFigureOut">
              <a:rPr lang="en-NL" smtClean="0"/>
              <a:t>01/30/2024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776E98-785B-5942-90CE-B729B8E21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DB6E32-AC6E-BE70-58C3-4DF880E94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E0D7F-8369-4CCC-88C8-2F7D7F7E2CB1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558198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EF65F-0147-0BA0-ECC6-D54C99AD7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8B170E-D1FB-5436-74BA-DBCE1F00EF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68D771-7723-B453-17B3-E3125C442B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0B1F50-9D75-FC8B-6FDE-EFEA9AE1F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32A1B-D227-4878-91B8-EAF9C2EF9E50}" type="datetimeFigureOut">
              <a:rPr lang="en-NL" smtClean="0"/>
              <a:t>01/30/2024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97081F-7757-2509-8ED3-9B158D748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1183B3-B390-7CBF-96C7-59EAF7A58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E0D7F-8369-4CCC-88C8-2F7D7F7E2CB1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059107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36D4E19-3307-F599-8D85-4AE69FE4F8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2DFC9E-B532-AF92-DC62-E790EE7379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EDF1CA-ABBB-449A-447C-FAE4F41F17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32A1B-D227-4878-91B8-EAF9C2EF9E50}" type="datetimeFigureOut">
              <a:rPr lang="en-NL" smtClean="0"/>
              <a:t>01/30/2024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03C3A6-75F2-6AFA-5B53-A542C7324C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7659FA-6B9D-653D-457B-90745B4D55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7E0D7F-8369-4CCC-88C8-2F7D7F7E2CB1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568641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robertschuwer.nl/" TargetMode="Externa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doi.org/10.1111/ejed.12527" TargetMode="External"/><Relationship Id="rId3" Type="http://schemas.openxmlformats.org/officeDocument/2006/relationships/hyperlink" Target="https://robertschuwer.nl/download/slides/20240125/vid01.pptx" TargetMode="External"/><Relationship Id="rId7" Type="http://schemas.openxmlformats.org/officeDocument/2006/relationships/hyperlink" Target="https://unesdoc.unesco.org/ark:/48223/pf0000386693" TargetMode="External"/><Relationship Id="rId2" Type="http://schemas.openxmlformats.org/officeDocument/2006/relationships/hyperlink" Target="https://creativecommons.org/licenses/by/4.0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ressbooks.pub/aiforteachers/" TargetMode="External"/><Relationship Id="rId11" Type="http://schemas.openxmlformats.org/officeDocument/2006/relationships/hyperlink" Target="https://opencontent.org/blog/archives/7238" TargetMode="External"/><Relationship Id="rId5" Type="http://schemas.openxmlformats.org/officeDocument/2006/relationships/hyperlink" Target="https://creativecommons.org/2023/10/07/making-ai-work-for-creators-and-the-commons/" TargetMode="External"/><Relationship Id="rId10" Type="http://schemas.openxmlformats.org/officeDocument/2006/relationships/hyperlink" Target="https://www.unesco.org/en/digital-education/ai-future-learning/competency-frameworks" TargetMode="External"/><Relationship Id="rId4" Type="http://schemas.openxmlformats.org/officeDocument/2006/relationships/hyperlink" Target="https://doi.org/10.55982/openpraxis.15.3.579" TargetMode="External"/><Relationship Id="rId9" Type="http://schemas.openxmlformats.org/officeDocument/2006/relationships/hyperlink" Target="https://doi.org/10.5281/zenodo.8355454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74678-5702-9CF0-6392-80407971654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Using Gen-AI for Open Educational Practices: Potentials</a:t>
            </a:r>
            <a:endParaRPr lang="en-NL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55E073-04B5-E1EB-1700-9BD42619AE8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Robert Schuwer</a:t>
            </a:r>
            <a:endParaRPr lang="en-NL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F17BE51-5F6C-E127-4D63-3D031C97C4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050" y="5520906"/>
            <a:ext cx="832059" cy="1258621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C3DCA7B2-98A9-1B8F-E4AF-76F245C13A40}"/>
              </a:ext>
            </a:extLst>
          </p:cNvPr>
          <p:cNvGrpSpPr/>
          <p:nvPr/>
        </p:nvGrpSpPr>
        <p:grpSpPr>
          <a:xfrm>
            <a:off x="10618942" y="5520906"/>
            <a:ext cx="1457864" cy="1176929"/>
            <a:chOff x="9445925" y="5520906"/>
            <a:chExt cx="1457864" cy="1176929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ADBA6B08-48C6-2913-0E49-0C7FEC17C27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528400" y="5602597"/>
              <a:ext cx="1209524" cy="1095238"/>
            </a:xfrm>
            <a:prstGeom prst="rect">
              <a:avLst/>
            </a:prstGeom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52B4D5B-2D1F-5B95-0458-26539504F8BD}"/>
                </a:ext>
              </a:extLst>
            </p:cNvPr>
            <p:cNvSpPr/>
            <p:nvPr/>
          </p:nvSpPr>
          <p:spPr>
            <a:xfrm>
              <a:off x="9445925" y="5520906"/>
              <a:ext cx="1457864" cy="1440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L"/>
            </a:p>
          </p:txBody>
        </p:sp>
      </p:grpSp>
      <p:pic>
        <p:nvPicPr>
          <p:cNvPr id="6" name="Picture 5">
            <a:extLst>
              <a:ext uri="{FF2B5EF4-FFF2-40B4-BE49-F238E27FC236}">
                <a16:creationId xmlns:a16="http://schemas.microsoft.com/office/drawing/2014/main" id="{9309EB13-F401-FE65-A518-A7A3284A0A2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2078" y="6274708"/>
            <a:ext cx="847843" cy="295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2010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06794-8C7A-7E86-4E0D-0A995806E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Beware!</a:t>
            </a:r>
            <a:endParaRPr lang="en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2ADFD9-B91B-B223-841B-AB6A4FBE42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Subscription needed for optimal use</a:t>
            </a:r>
          </a:p>
          <a:p>
            <a:pPr lvl="1"/>
            <a:r>
              <a:rPr lang="en-GB" dirty="0"/>
              <a:t>~$20 per month</a:t>
            </a:r>
          </a:p>
          <a:p>
            <a:pPr lvl="1"/>
            <a:endParaRPr lang="en-GB" dirty="0"/>
          </a:p>
          <a:p>
            <a:r>
              <a:rPr lang="en-GB" dirty="0"/>
              <a:t>Several challenges and risks</a:t>
            </a:r>
          </a:p>
          <a:p>
            <a:pPr lvl="1"/>
            <a:r>
              <a:rPr lang="en-GB" dirty="0"/>
              <a:t>In next video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4498531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DC9D570-FE74-856F-0ED0-C4F246AE23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10" t="25986" r="10979" b="26772"/>
          <a:stretch>
            <a:fillRect/>
          </a:stretch>
        </p:blipFill>
        <p:spPr bwMode="auto">
          <a:xfrm>
            <a:off x="958555" y="5810351"/>
            <a:ext cx="301992" cy="216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D583F3A-AE79-D5B1-2349-5116EE5693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7773" y="0"/>
            <a:ext cx="6796454" cy="6858000"/>
          </a:xfrm>
          <a:prstGeom prst="rect">
            <a:avLst/>
          </a:prstGeom>
        </p:spPr>
      </p:pic>
      <p:sp>
        <p:nvSpPr>
          <p:cNvPr id="6" name="Text Placeholder 7">
            <a:extLst>
              <a:ext uri="{FF2B5EF4-FFF2-40B4-BE49-F238E27FC236}">
                <a16:creationId xmlns:a16="http://schemas.microsoft.com/office/drawing/2014/main" id="{E9D0D52D-2C0A-C908-7DE9-EA58EEA2EA8E}"/>
              </a:ext>
            </a:extLst>
          </p:cNvPr>
          <p:cNvSpPr txBox="1">
            <a:spLocks/>
          </p:cNvSpPr>
          <p:nvPr/>
        </p:nvSpPr>
        <p:spPr bwMode="auto">
          <a:xfrm>
            <a:off x="1360033" y="5774456"/>
            <a:ext cx="2083675" cy="288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200" b="1" dirty="0"/>
              <a:t>robert@robertschuwer.nl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BBC9FA9-34E7-A70A-6C14-49027566693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9120" y="6280723"/>
            <a:ext cx="216000" cy="216000"/>
          </a:xfrm>
          <a:prstGeom prst="rect">
            <a:avLst/>
          </a:prstGeom>
        </p:spPr>
      </p:pic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62CD8D94-93E7-5E77-92FB-E4055FBDD78A}"/>
              </a:ext>
            </a:extLst>
          </p:cNvPr>
          <p:cNvSpPr txBox="1">
            <a:spLocks/>
          </p:cNvSpPr>
          <p:nvPr/>
        </p:nvSpPr>
        <p:spPr bwMode="auto">
          <a:xfrm>
            <a:off x="1360032" y="6231500"/>
            <a:ext cx="2362223" cy="288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200" b="1" dirty="0">
                <a:hlinkClick r:id="rId5"/>
              </a:rPr>
              <a:t>https://www.robertschuwer.nl</a:t>
            </a:r>
            <a:r>
              <a:rPr lang="nl-NL" altLang="nl-NL" sz="12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176473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0FA26-9191-3223-F25E-E2DA50192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9721"/>
          </a:xfrm>
        </p:spPr>
        <p:txBody>
          <a:bodyPr>
            <a:normAutofit/>
          </a:bodyPr>
          <a:lstStyle/>
          <a:p>
            <a:r>
              <a:rPr lang="en-GB" sz="2400" b="1" dirty="0"/>
              <a:t>Colophon</a:t>
            </a:r>
            <a:endParaRPr lang="en-NL" sz="2400" b="1" dirty="0"/>
          </a:p>
        </p:txBody>
      </p:sp>
      <p:sp>
        <p:nvSpPr>
          <p:cNvPr id="4" name="Content Placeholder 4">
            <a:extLst>
              <a:ext uri="{FF2B5EF4-FFF2-40B4-BE49-F238E27FC236}">
                <a16:creationId xmlns:a16="http://schemas.microsoft.com/office/drawing/2014/main" id="{A99D4341-2457-02E3-BF52-4C8F19A2BEC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1266982"/>
            <a:ext cx="10515600" cy="847411"/>
          </a:xfrm>
          <a:prstGeom prst="rect">
            <a:avLst/>
          </a:prstGeom>
        </p:spPr>
        <p:txBody>
          <a:bodyPr wrap="square" rtlCol="0" anchor="t" anchorCtr="0">
            <a:spAutoFit/>
          </a:bodyPr>
          <a:lstStyle/>
          <a:p>
            <a:pPr marL="0" indent="0" algn="l">
              <a:buNone/>
            </a:pPr>
            <a:r>
              <a:rPr lang="nl-NL" sz="1200" dirty="0">
                <a:latin typeface="+mn-lt"/>
              </a:rPr>
              <a:t>Author: Robert Schuwer. </a:t>
            </a:r>
          </a:p>
          <a:p>
            <a:pPr marL="0" indent="0" algn="l">
              <a:buNone/>
            </a:pPr>
            <a:r>
              <a:rPr lang="nl-NL" sz="1200" dirty="0">
                <a:latin typeface="+mn-lt"/>
              </a:rPr>
              <a:t>This presentation is available under a </a:t>
            </a:r>
            <a:r>
              <a:rPr lang="nl-NL" sz="1200" dirty="0">
                <a:latin typeface="+mn-lt"/>
                <a:hlinkClick r:id="rId2"/>
              </a:rPr>
              <a:t>Creative Commons Attribution 4.0 International (CC BY 4.0)</a:t>
            </a:r>
            <a:r>
              <a:rPr lang="nl-NL" sz="1200" dirty="0">
                <a:latin typeface="+mn-lt"/>
              </a:rPr>
              <a:t> license. For attribution use the following </a:t>
            </a:r>
            <a:r>
              <a:rPr lang="nl-NL" sz="1200" dirty="0" err="1">
                <a:latin typeface="+mn-lt"/>
              </a:rPr>
              <a:t>phrase</a:t>
            </a:r>
            <a:r>
              <a:rPr lang="nl-NL" sz="1200" dirty="0">
                <a:latin typeface="+mn-lt"/>
              </a:rPr>
              <a:t>:</a:t>
            </a:r>
          </a:p>
          <a:p>
            <a:pPr marL="0" indent="0" algn="l">
              <a:buNone/>
            </a:pPr>
            <a:r>
              <a:rPr lang="nl-NL" sz="1200" dirty="0">
                <a:latin typeface="+mn-lt"/>
              </a:rPr>
              <a:t>Schuwer, R. </a:t>
            </a:r>
            <a:r>
              <a:rPr lang="nl-NL" sz="1200">
                <a:latin typeface="+mn-lt"/>
              </a:rPr>
              <a:t>(2024). </a:t>
            </a:r>
            <a:r>
              <a:rPr lang="en-GB" sz="1200" i="1" dirty="0">
                <a:latin typeface="+mn-lt"/>
              </a:rPr>
              <a:t>Using Gen-AI for Open Educational Practices: Potentials</a:t>
            </a:r>
            <a:r>
              <a:rPr lang="en-US" sz="1200" i="1" dirty="0">
                <a:latin typeface="+mn-lt"/>
              </a:rPr>
              <a:t>. </a:t>
            </a:r>
            <a:r>
              <a:rPr lang="nl-NL" sz="1200" dirty="0">
                <a:latin typeface="+mn-lt"/>
                <a:hlinkClick r:id="rId3"/>
              </a:rPr>
              <a:t>https://robertschuwer.nl/download/slides/20240125/vid01.pptx</a:t>
            </a:r>
            <a:endParaRPr lang="nl-NL" sz="1200" dirty="0">
              <a:latin typeface="+mn-lt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F4A538F-04BB-5073-29CB-F50B1948D338}"/>
              </a:ext>
            </a:extLst>
          </p:cNvPr>
          <p:cNvSpPr txBox="1">
            <a:spLocks/>
          </p:cNvSpPr>
          <p:nvPr/>
        </p:nvSpPr>
        <p:spPr>
          <a:xfrm>
            <a:off x="774940" y="2316529"/>
            <a:ext cx="10515600" cy="3867725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l-NL" sz="1200" b="1" dirty="0" err="1"/>
              <a:t>References</a:t>
            </a:r>
            <a:endParaRPr lang="nl-NL" sz="1200" b="1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nl-NL" sz="1200" dirty="0" err="1"/>
              <a:t>Used</a:t>
            </a:r>
            <a:r>
              <a:rPr lang="nl-NL" sz="1200" dirty="0"/>
              <a:t> in </a:t>
            </a:r>
            <a:r>
              <a:rPr lang="nl-NL" sz="1200" dirty="0" err="1"/>
              <a:t>this</a:t>
            </a:r>
            <a:r>
              <a:rPr lang="nl-NL" sz="1200" dirty="0"/>
              <a:t> </a:t>
            </a:r>
            <a:r>
              <a:rPr lang="nl-NL" sz="1200" dirty="0" err="1"/>
              <a:t>presentation</a:t>
            </a:r>
            <a:r>
              <a:rPr lang="nl-NL" sz="1200" dirty="0"/>
              <a:t> </a:t>
            </a:r>
            <a:r>
              <a:rPr lang="nl-NL" sz="1200" dirty="0" err="1"/>
              <a:t>and</a:t>
            </a:r>
            <a:r>
              <a:rPr lang="nl-NL" sz="1200" dirty="0"/>
              <a:t> </a:t>
            </a:r>
            <a:r>
              <a:rPr lang="nl-NL" sz="1200" dirty="0" err="1"/>
              <a:t>for</a:t>
            </a:r>
            <a:r>
              <a:rPr lang="nl-NL" sz="1200" dirty="0"/>
              <a:t> </a:t>
            </a:r>
            <a:r>
              <a:rPr lang="nl-NL" sz="1200" dirty="0" err="1"/>
              <a:t>further</a:t>
            </a:r>
            <a:r>
              <a:rPr lang="nl-NL" sz="1200" dirty="0"/>
              <a:t> reading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200" dirty="0"/>
              <a:t>Bozkurt, A. (2023). Generative AI, synthetic contents, open educational resources (OER), and open educational practices (OEP): A new front in the openness landscape. </a:t>
            </a:r>
            <a:r>
              <a:rPr lang="en-GB" sz="1200" i="1" dirty="0"/>
              <a:t>Open Praxis, 15</a:t>
            </a:r>
            <a:r>
              <a:rPr lang="en-GB" sz="1200" dirty="0"/>
              <a:t>(3), 178-184. </a:t>
            </a:r>
            <a:r>
              <a:rPr lang="en-GB" sz="1200" dirty="0">
                <a:hlinkClick r:id="rId4"/>
              </a:rPr>
              <a:t>https://doi.org/10.55982/openpraxis.15.3.579</a:t>
            </a:r>
            <a:r>
              <a:rPr lang="en-GB" sz="1200" dirty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200" dirty="0"/>
              <a:t>Creative Commons (7 October 2023). Making AI work for creators and the commons. </a:t>
            </a:r>
            <a:r>
              <a:rPr lang="en-GB" sz="1200" i="1" dirty="0"/>
              <a:t>Creative Commons</a:t>
            </a:r>
            <a:r>
              <a:rPr lang="en-GB" sz="1200" dirty="0"/>
              <a:t>. </a:t>
            </a:r>
            <a:r>
              <a:rPr lang="en-GB" sz="1200" dirty="0">
                <a:hlinkClick r:id="rId5"/>
              </a:rPr>
              <a:t>https://creativecommons.org/2023/10/07/making-ai-work-for-creators-and-the-commons/</a:t>
            </a:r>
            <a:r>
              <a:rPr lang="en-GB" sz="1200" dirty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200" dirty="0"/>
              <a:t>De la Higuera, C., &amp; Iyer, J. (2024). </a:t>
            </a:r>
            <a:r>
              <a:rPr lang="en-GB" sz="1200" i="1" dirty="0"/>
              <a:t>AI for Teachers: an Open Textbook. Pressbooks</a:t>
            </a:r>
            <a:r>
              <a:rPr lang="en-GB" sz="1200" dirty="0"/>
              <a:t>. </a:t>
            </a:r>
            <a:r>
              <a:rPr lang="en-GB" sz="1200" dirty="0">
                <a:hlinkClick r:id="rId6"/>
              </a:rPr>
              <a:t>https://pressbooks.pub/aiforteachers/</a:t>
            </a:r>
            <a:r>
              <a:rPr lang="en-GB" sz="1200" dirty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200" dirty="0"/>
              <a:t>Miao, F., &amp; Holmes, W. (2023). </a:t>
            </a:r>
            <a:r>
              <a:rPr lang="en-GB" sz="1200" i="1" dirty="0"/>
              <a:t>Guidance for generative AI in education and research</a:t>
            </a:r>
            <a:r>
              <a:rPr lang="en-GB" sz="1200" dirty="0"/>
              <a:t>. UNESCO, Paris. </a:t>
            </a:r>
            <a:r>
              <a:rPr lang="en-GB" sz="1200" dirty="0">
                <a:hlinkClick r:id="rId7"/>
              </a:rPr>
              <a:t>https://unesdoc.unesco.org/ark:/48223/pf0000386693</a:t>
            </a:r>
            <a:r>
              <a:rPr lang="en-GB" sz="1200" dirty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200" dirty="0" err="1"/>
              <a:t>Molenaar</a:t>
            </a:r>
            <a:r>
              <a:rPr lang="en-GB" sz="1200" dirty="0"/>
              <a:t>, I. (2022). Towards hybrid human‐ai learning technologies. </a:t>
            </a:r>
            <a:r>
              <a:rPr lang="en-GB" sz="1200" i="1" dirty="0"/>
              <a:t>European Journal of Education, 57</a:t>
            </a:r>
            <a:r>
              <a:rPr lang="en-GB" sz="1200" dirty="0"/>
              <a:t>(4), 632-645. </a:t>
            </a:r>
            <a:r>
              <a:rPr lang="en-GB" sz="1200" dirty="0">
                <a:hlinkClick r:id="rId8"/>
              </a:rPr>
              <a:t>https://doi.org/10.1111/ejed.12527</a:t>
            </a:r>
            <a:r>
              <a:rPr lang="en-GB" sz="1200" dirty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200" dirty="0" err="1"/>
              <a:t>Nerantzi</a:t>
            </a:r>
            <a:r>
              <a:rPr lang="en-GB" sz="1200" dirty="0"/>
              <a:t>, C., </a:t>
            </a:r>
            <a:r>
              <a:rPr lang="en-GB" sz="1200" dirty="0" err="1"/>
              <a:t>Abegglen</a:t>
            </a:r>
            <a:r>
              <a:rPr lang="en-GB" sz="1200" dirty="0"/>
              <a:t>, S., </a:t>
            </a:r>
            <a:r>
              <a:rPr lang="en-GB" sz="1200" dirty="0" err="1"/>
              <a:t>Karatsiori</a:t>
            </a:r>
            <a:r>
              <a:rPr lang="en-GB" sz="1200" dirty="0"/>
              <a:t>, M. &amp; Martínez-</a:t>
            </a:r>
            <a:r>
              <a:rPr lang="en-GB" sz="1200" dirty="0" err="1"/>
              <a:t>Arboleda</a:t>
            </a:r>
            <a:r>
              <a:rPr lang="en-GB" sz="1200" dirty="0"/>
              <a:t>, A. (Eds.). (2023). 101 creative ideas to use AI in education, A crowdsourced collection (2023 1.2) [Computer software]. </a:t>
            </a:r>
            <a:r>
              <a:rPr lang="en-GB" sz="1200" dirty="0" err="1"/>
              <a:t>Zenodo</a:t>
            </a:r>
            <a:r>
              <a:rPr lang="en-GB" sz="1200" dirty="0"/>
              <a:t>. </a:t>
            </a:r>
            <a:r>
              <a:rPr lang="en-GB" sz="1200" dirty="0">
                <a:hlinkClick r:id="rId9"/>
              </a:rPr>
              <a:t>https://doi.org/10.5281/zenodo.8355454</a:t>
            </a:r>
            <a:r>
              <a:rPr lang="en-GB" sz="1200" dirty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200" dirty="0"/>
              <a:t>UNESCO (2019). </a:t>
            </a:r>
            <a:r>
              <a:rPr lang="en-GB" sz="1200" i="1" dirty="0"/>
              <a:t>Recommendation on Open Educational Resources (OER) (CL/4319)</a:t>
            </a:r>
            <a:r>
              <a:rPr lang="en-GB" sz="1200" dirty="0"/>
              <a:t>. https://unesdoc.unesco.org/ark:/48223/pf0000373755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200" dirty="0"/>
              <a:t>UNESCO (4 December 2023). AI competency frameworks for school students and teachers. </a:t>
            </a:r>
            <a:r>
              <a:rPr lang="en-GB" sz="1200" i="1" dirty="0"/>
              <a:t>UNESCO</a:t>
            </a:r>
            <a:r>
              <a:rPr lang="en-GB" sz="1200" dirty="0"/>
              <a:t>. </a:t>
            </a:r>
            <a:r>
              <a:rPr lang="en-GB" sz="1200" dirty="0">
                <a:hlinkClick r:id="rId10"/>
              </a:rPr>
              <a:t>https://www.unesco.org/en/digital-education/ai-future-learning/competency-frameworks</a:t>
            </a:r>
            <a:r>
              <a:rPr lang="en-GB" sz="1200" dirty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200" dirty="0"/>
              <a:t>Wiley, D. (5 </a:t>
            </a:r>
            <a:r>
              <a:rPr lang="en-GB" sz="1200" dirty="0" err="1"/>
              <a:t>juli</a:t>
            </a:r>
            <a:r>
              <a:rPr lang="en-GB" sz="1200" dirty="0"/>
              <a:t> 2023). Generative Textbooks. </a:t>
            </a:r>
            <a:r>
              <a:rPr lang="en-GB" sz="1200" i="1" dirty="0"/>
              <a:t>Improving learning</a:t>
            </a:r>
            <a:r>
              <a:rPr lang="en-GB" sz="1200" dirty="0"/>
              <a:t>. </a:t>
            </a:r>
            <a:r>
              <a:rPr lang="en-GB" sz="1200" dirty="0">
                <a:hlinkClick r:id="rId11"/>
              </a:rPr>
              <a:t>https://opencontent.org/blog/archives/7238</a:t>
            </a:r>
            <a:r>
              <a:rPr lang="en-GB" sz="1200" dirty="0"/>
              <a:t>  </a:t>
            </a:r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972219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47D22-BE1F-F438-2E8A-23C541916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Some terminology</a:t>
            </a:r>
            <a:endParaRPr lang="en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44C534-86A1-C294-39A8-AEB4EEB38A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Open Educational Practices</a:t>
            </a:r>
          </a:p>
          <a:p>
            <a:pPr lvl="1"/>
            <a:r>
              <a:rPr lang="en-GB" dirty="0"/>
              <a:t>Open Educational Resources (OER), open networks, open badges</a:t>
            </a:r>
          </a:p>
          <a:p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3703063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47D22-BE1F-F438-2E8A-23C541916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Some terminology</a:t>
            </a:r>
            <a:endParaRPr lang="en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44C534-86A1-C294-39A8-AEB4EEB38A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Open Educational Practices</a:t>
            </a:r>
          </a:p>
          <a:p>
            <a:pPr lvl="1"/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Open Educational Resources (OER), open networks, open badges</a:t>
            </a:r>
          </a:p>
          <a:p>
            <a:r>
              <a:rPr lang="en-GB" dirty="0"/>
              <a:t>Generative Artificial Intelligence</a:t>
            </a:r>
          </a:p>
          <a:p>
            <a:pPr lvl="1"/>
            <a:r>
              <a:rPr lang="en-GB" dirty="0"/>
              <a:t>Gen-AI</a:t>
            </a:r>
            <a:endParaRPr lang="en-NL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0F0C0D8-649B-2CEA-F646-E8927BC36002}"/>
              </a:ext>
            </a:extLst>
          </p:cNvPr>
          <p:cNvSpPr txBox="1"/>
          <p:nvPr/>
        </p:nvSpPr>
        <p:spPr>
          <a:xfrm>
            <a:off x="838200" y="6311900"/>
            <a:ext cx="16369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(Miao &amp; Holmes, 2023)</a:t>
            </a:r>
            <a:endParaRPr lang="en-NL" sz="1200" dirty="0"/>
          </a:p>
        </p:txBody>
      </p:sp>
    </p:spTree>
    <p:extLst>
      <p:ext uri="{BB962C8B-B14F-4D97-AF65-F5344CB8AC3E}">
        <p14:creationId xmlns:p14="http://schemas.microsoft.com/office/powerpoint/2010/main" val="601414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1EEA1-222B-4482-24CE-C64476C1F9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Potential of (Gen-)AI in OER and Open Educational Practices (OEP)</a:t>
            </a:r>
            <a:endParaRPr lang="en-N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2C766A-4903-CA6F-EDC8-EF9C1485C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C634A-1516-4948-B43C-85010BF681C0}" type="slidenum">
              <a:rPr lang="en-NL" smtClean="0"/>
              <a:t>4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297798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1EEA1-222B-4482-24CE-C64476C1F9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Potential of (Gen-)AI in OER and Open Educational Practices (OEP)</a:t>
            </a:r>
            <a:endParaRPr lang="en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08EEBF-2C07-968F-A5F8-78F67AC4A7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Automatic content generation</a:t>
            </a:r>
          </a:p>
          <a:p>
            <a:pPr lvl="1"/>
            <a:r>
              <a:rPr lang="en-GB" dirty="0"/>
              <a:t>OER as set of prompts</a:t>
            </a:r>
          </a:p>
          <a:p>
            <a:endParaRPr lang="en-GB" dirty="0"/>
          </a:p>
          <a:p>
            <a:endParaRPr lang="en-NL" dirty="0"/>
          </a:p>
          <a:p>
            <a:endParaRPr lang="en-N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2C766A-4903-CA6F-EDC8-EF9C1485C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C634A-1516-4948-B43C-85010BF681C0}" type="slidenum">
              <a:rPr lang="en-NL" smtClean="0"/>
              <a:t>5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053754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1EEA1-222B-4482-24CE-C64476C1F9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Potential of (Gen-)AI in OER and Open Educational Practices (OEP)</a:t>
            </a:r>
            <a:endParaRPr lang="en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08EEBF-2C07-968F-A5F8-78F67AC4A7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Automatic content generation</a:t>
            </a:r>
          </a:p>
          <a:p>
            <a:pPr lvl="1"/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OER as set of prompts</a:t>
            </a:r>
          </a:p>
          <a:p>
            <a:r>
              <a:rPr lang="en-GB" dirty="0"/>
              <a:t>Resource curation</a:t>
            </a:r>
          </a:p>
          <a:p>
            <a:endParaRPr lang="en-GB" dirty="0"/>
          </a:p>
          <a:p>
            <a:endParaRPr lang="en-NL" dirty="0"/>
          </a:p>
          <a:p>
            <a:endParaRPr lang="en-N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2C766A-4903-CA6F-EDC8-EF9C1485C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C634A-1516-4948-B43C-85010BF681C0}" type="slidenum">
              <a:rPr lang="en-NL" smtClean="0"/>
              <a:t>6</a:t>
            </a:fld>
            <a:endParaRPr lang="en-NL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98E567E-F5CD-4157-DACC-D67ED3FC16F3}"/>
              </a:ext>
            </a:extLst>
          </p:cNvPr>
          <p:cNvSpPr txBox="1"/>
          <p:nvPr/>
        </p:nvSpPr>
        <p:spPr>
          <a:xfrm>
            <a:off x="838200" y="6311900"/>
            <a:ext cx="19480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(Bozkurt, 2023; Wiley, 2023)</a:t>
            </a:r>
            <a:endParaRPr lang="en-NL" sz="1200" dirty="0"/>
          </a:p>
        </p:txBody>
      </p:sp>
    </p:spTree>
    <p:extLst>
      <p:ext uri="{BB962C8B-B14F-4D97-AF65-F5344CB8AC3E}">
        <p14:creationId xmlns:p14="http://schemas.microsoft.com/office/powerpoint/2010/main" val="14278159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1EEA1-222B-4482-24CE-C64476C1F9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Potential of (Gen-)AI in OER and Open Educational Practices (OEP)</a:t>
            </a:r>
            <a:endParaRPr lang="en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08EEBF-2C07-968F-A5F8-78F67AC4A7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Automatic content generation</a:t>
            </a:r>
          </a:p>
          <a:p>
            <a:pPr lvl="1"/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OER as set of prompts</a:t>
            </a:r>
          </a:p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Resource curation</a:t>
            </a:r>
          </a:p>
          <a:p>
            <a:r>
              <a:rPr lang="en-GB" dirty="0"/>
              <a:t>Enhance findability of OER</a:t>
            </a:r>
          </a:p>
          <a:p>
            <a:pPr lvl="1"/>
            <a:r>
              <a:rPr lang="en-GB" dirty="0"/>
              <a:t>Automatic metadata generation</a:t>
            </a:r>
          </a:p>
          <a:p>
            <a:endParaRPr lang="en-GB" dirty="0"/>
          </a:p>
          <a:p>
            <a:endParaRPr lang="en-NL" dirty="0"/>
          </a:p>
          <a:p>
            <a:endParaRPr lang="en-N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2C766A-4903-CA6F-EDC8-EF9C1485C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C634A-1516-4948-B43C-85010BF681C0}" type="slidenum">
              <a:rPr lang="en-NL" smtClean="0"/>
              <a:t>7</a:t>
            </a:fld>
            <a:endParaRPr lang="en-NL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71091FD-3AC3-5C73-5069-601D0D26E8A7}"/>
              </a:ext>
            </a:extLst>
          </p:cNvPr>
          <p:cNvSpPr txBox="1"/>
          <p:nvPr/>
        </p:nvSpPr>
        <p:spPr>
          <a:xfrm>
            <a:off x="838200" y="6311900"/>
            <a:ext cx="19480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(Bozkurt, 2023; Wiley, 2023)</a:t>
            </a:r>
            <a:endParaRPr lang="en-NL" sz="1200" dirty="0"/>
          </a:p>
        </p:txBody>
      </p:sp>
    </p:spTree>
    <p:extLst>
      <p:ext uri="{BB962C8B-B14F-4D97-AF65-F5344CB8AC3E}">
        <p14:creationId xmlns:p14="http://schemas.microsoft.com/office/powerpoint/2010/main" val="2037222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1EEA1-222B-4482-24CE-C64476C1F9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Potential of (Gen-)AI in OER and Open Educational Practices (OEP)</a:t>
            </a:r>
            <a:endParaRPr lang="en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08EEBF-2C07-968F-A5F8-78F67AC4A7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Automatic content generation</a:t>
            </a:r>
          </a:p>
          <a:p>
            <a:pPr lvl="1"/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OER as set of prompts</a:t>
            </a:r>
          </a:p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Resource curation</a:t>
            </a:r>
          </a:p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Enhance findability of OER</a:t>
            </a:r>
          </a:p>
          <a:p>
            <a:pPr lvl="1"/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Automatic metadata generation</a:t>
            </a:r>
          </a:p>
          <a:p>
            <a:r>
              <a:rPr lang="en-GB" dirty="0"/>
              <a:t>Updating existing resources</a:t>
            </a:r>
          </a:p>
          <a:p>
            <a:pPr lvl="1"/>
            <a:r>
              <a:rPr lang="en-GB" dirty="0"/>
              <a:t>Translation, localisation</a:t>
            </a:r>
          </a:p>
          <a:p>
            <a:endParaRPr lang="en-GB" dirty="0"/>
          </a:p>
          <a:p>
            <a:endParaRPr lang="en-NL" dirty="0"/>
          </a:p>
          <a:p>
            <a:endParaRPr lang="en-N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2C766A-4903-CA6F-EDC8-EF9C1485C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C634A-1516-4948-B43C-85010BF681C0}" type="slidenum">
              <a:rPr lang="en-NL" smtClean="0"/>
              <a:t>8</a:t>
            </a:fld>
            <a:endParaRPr lang="en-NL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5796F1C-A705-B516-C58F-72D6CEB5821A}"/>
              </a:ext>
            </a:extLst>
          </p:cNvPr>
          <p:cNvSpPr txBox="1"/>
          <p:nvPr/>
        </p:nvSpPr>
        <p:spPr>
          <a:xfrm>
            <a:off x="838200" y="6311900"/>
            <a:ext cx="19480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(Bozkurt, 2023; Wiley, 2023)</a:t>
            </a:r>
            <a:endParaRPr lang="en-NL" sz="1200" dirty="0"/>
          </a:p>
        </p:txBody>
      </p:sp>
    </p:spTree>
    <p:extLst>
      <p:ext uri="{BB962C8B-B14F-4D97-AF65-F5344CB8AC3E}">
        <p14:creationId xmlns:p14="http://schemas.microsoft.com/office/powerpoint/2010/main" val="8261430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1EEA1-222B-4482-24CE-C64476C1F9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Potential of (Gen-)AI in OER and Open Educational Practices (OEP)</a:t>
            </a:r>
            <a:endParaRPr lang="en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08EEBF-2C07-968F-A5F8-78F67AC4A7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Automatic content generation</a:t>
            </a:r>
          </a:p>
          <a:p>
            <a:pPr lvl="1"/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OER as set of prompts</a:t>
            </a:r>
          </a:p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Resource curation</a:t>
            </a:r>
          </a:p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Enhance findability of OER</a:t>
            </a:r>
          </a:p>
          <a:p>
            <a:pPr lvl="1"/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Automatic metadata generation</a:t>
            </a:r>
          </a:p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Updating existing resources</a:t>
            </a:r>
          </a:p>
          <a:p>
            <a:pPr lvl="1"/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Translation, localisation</a:t>
            </a:r>
          </a:p>
          <a:p>
            <a:r>
              <a:rPr lang="en-GB" dirty="0"/>
              <a:t>Facilitating adaptive learning with OER</a:t>
            </a:r>
          </a:p>
          <a:p>
            <a:pPr lvl="1"/>
            <a:r>
              <a:rPr lang="en-GB" dirty="0"/>
              <a:t>Learning analytics (partial automation)</a:t>
            </a:r>
          </a:p>
          <a:p>
            <a:pPr lvl="1"/>
            <a:r>
              <a:rPr lang="en-GB" dirty="0"/>
              <a:t>Automated feedback (conditional automation)</a:t>
            </a:r>
          </a:p>
          <a:p>
            <a:endParaRPr lang="en-NL" dirty="0"/>
          </a:p>
          <a:p>
            <a:endParaRPr lang="en-N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2C766A-4903-CA6F-EDC8-EF9C1485C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C634A-1516-4948-B43C-85010BF681C0}" type="slidenum">
              <a:rPr lang="en-NL" smtClean="0"/>
              <a:t>9</a:t>
            </a:fld>
            <a:endParaRPr lang="en-NL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BE1B1C4-CDCB-C008-8C54-63D7EF25071F}"/>
              </a:ext>
            </a:extLst>
          </p:cNvPr>
          <p:cNvSpPr txBox="1"/>
          <p:nvPr/>
        </p:nvSpPr>
        <p:spPr>
          <a:xfrm>
            <a:off x="838200" y="6311900"/>
            <a:ext cx="19480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(Bozkurt, 2023; Wiley, 2023)</a:t>
            </a:r>
            <a:endParaRPr lang="en-NL" sz="1200" dirty="0"/>
          </a:p>
        </p:txBody>
      </p:sp>
    </p:spTree>
    <p:extLst>
      <p:ext uri="{BB962C8B-B14F-4D97-AF65-F5344CB8AC3E}">
        <p14:creationId xmlns:p14="http://schemas.microsoft.com/office/powerpoint/2010/main" val="23419319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714</Words>
  <Application>Microsoft Office PowerPoint</Application>
  <PresentationFormat>Breitbild</PresentationFormat>
  <Paragraphs>82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Using Gen-AI for Open Educational Practices: Potentials</vt:lpstr>
      <vt:lpstr>Some terminology</vt:lpstr>
      <vt:lpstr>Some terminology</vt:lpstr>
      <vt:lpstr>Potential of (Gen-)AI in OER and Open Educational Practices (OEP)</vt:lpstr>
      <vt:lpstr>Potential of (Gen-)AI in OER and Open Educational Practices (OEP)</vt:lpstr>
      <vt:lpstr>Potential of (Gen-)AI in OER and Open Educational Practices (OEP)</vt:lpstr>
      <vt:lpstr>Potential of (Gen-)AI in OER and Open Educational Practices (OEP)</vt:lpstr>
      <vt:lpstr>Potential of (Gen-)AI in OER and Open Educational Practices (OEP)</vt:lpstr>
      <vt:lpstr>Potential of (Gen-)AI in OER and Open Educational Practices (OEP)</vt:lpstr>
      <vt:lpstr>Beware!</vt:lpstr>
      <vt:lpstr>PowerPoint-Präsentation</vt:lpstr>
      <vt:lpstr>Colophon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Potentials of Gen-AI for Open Educational Practices</dc:title>
  <dc:creator>Robert Schuwer</dc:creator>
  <cp:lastModifiedBy>Diekmann, Daniel</cp:lastModifiedBy>
  <cp:revision>9</cp:revision>
  <dcterms:created xsi:type="dcterms:W3CDTF">2024-01-19T10:26:50Z</dcterms:created>
  <dcterms:modified xsi:type="dcterms:W3CDTF">2024-01-30T08:26:30Z</dcterms:modified>
</cp:coreProperties>
</file>