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93" r:id="rId4"/>
    <p:sldId id="281" r:id="rId5"/>
    <p:sldId id="283" r:id="rId6"/>
    <p:sldId id="284" r:id="rId7"/>
    <p:sldId id="279" r:id="rId8"/>
    <p:sldId id="295" r:id="rId9"/>
    <p:sldId id="286" r:id="rId10"/>
    <p:sldId id="288" r:id="rId11"/>
    <p:sldId id="289" r:id="rId12"/>
    <p:sldId id="294" r:id="rId13"/>
    <p:sldId id="290" r:id="rId14"/>
    <p:sldId id="292" r:id="rId15"/>
    <p:sldId id="291" r:id="rId16"/>
    <p:sldId id="278" r:id="rId17"/>
    <p:sldId id="277" r:id="rId18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366E8-6AE0-3243-334F-6851875B4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3010CF-746A-1C45-005A-F60639725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5AE5D-EC8D-55B7-FF37-F30B00ECE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03/22/2024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44AB7-02FC-591C-4BB0-35A2A074F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E0178-102E-1A8A-0D7C-E25A1A04E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4943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6F5C1-1120-4D48-9805-C4AEEA8F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8D4DA-5F1C-B503-FA7E-199D36FD0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1F4A3-38D8-362D-D232-051BC935E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03/22/2024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9886F-BB5D-7A7A-7A3E-ACC6EC076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9371E-EC4C-B315-A6C1-0451937E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6801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682131-D4E6-A5CC-9EE1-A2CC34740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0871C-9F7F-6E15-0B37-267A45FC2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2E018-FB71-DB2B-BFBD-A5C86FF99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03/22/2024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D0421-BC6A-A211-AD93-75D099D8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F4D78-4B63-D248-DE02-4CB271B2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4286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749C-E995-97B1-660F-7864AAEB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D0530-7D28-9A32-3F9D-2F15598F8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BFB60-922A-9157-C208-496B9500E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03/22/2024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8E95F-24F7-7CB3-1956-25175C41F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759A1-717A-DC52-60BA-447DC1A3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73071C-C610-63E8-CC6C-8F410E49D4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3" y="5654833"/>
            <a:ext cx="705144" cy="1066642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4F1B9EF0-1355-DCB8-CEAC-EF7B9F9AE2B7}"/>
              </a:ext>
            </a:extLst>
          </p:cNvPr>
          <p:cNvGrpSpPr/>
          <p:nvPr userDrawn="1"/>
        </p:nvGrpSpPr>
        <p:grpSpPr>
          <a:xfrm>
            <a:off x="10624868" y="5664898"/>
            <a:ext cx="1457864" cy="1176929"/>
            <a:chOff x="9445925" y="5520906"/>
            <a:chExt cx="1457864" cy="117692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5F53DD0-B813-5CAC-0F5C-33362F15E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28400" y="5602597"/>
              <a:ext cx="1209524" cy="1095238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AC0C8FA-7E81-53E1-91D2-C4EDACE20B7C}"/>
                </a:ext>
              </a:extLst>
            </p:cNvPr>
            <p:cNvSpPr/>
            <p:nvPr/>
          </p:nvSpPr>
          <p:spPr>
            <a:xfrm>
              <a:off x="9445925" y="5520906"/>
              <a:ext cx="1457864" cy="14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</p:grpSp>
    </p:spTree>
    <p:extLst>
      <p:ext uri="{BB962C8B-B14F-4D97-AF65-F5344CB8AC3E}">
        <p14:creationId xmlns:p14="http://schemas.microsoft.com/office/powerpoint/2010/main" val="381901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D2FFD-55D5-8CA7-CCAF-C5E115F7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F6CE5-6AD4-24DA-699E-9A6E0A77F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065E7-7BE8-9D03-C52C-927F10211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03/22/2024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B951C-05D5-C93B-5696-91F078C9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76C8F-8BF0-033F-6801-FBFEEBBC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3747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B6299-A74E-0FB0-3698-2C024236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5A0B7-C9AC-C366-7E54-130742C59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648CA-2F41-F068-5688-4D554ED15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89137-42DD-B64E-9AC9-A413F10AD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03/22/2024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FCB3F-DC6F-4D3B-8AD5-7840B17F3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3B6AF-CB77-8C8B-A707-BA78A373B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8546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6607A-2A32-3111-7131-A419BCE4E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8F4C3-468F-ED97-027D-607E6FAF0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20953-60B0-3082-FAE6-5C8A37824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16E7D-D353-6E0F-EF6F-52009C251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FA2FE0-AB04-7898-EB9A-E82813D35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9A83E-CB8C-1E44-D278-16087DF1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03/22/2024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72A206-6258-90F5-6E52-0570A9CC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C16059-CA4E-3C67-D320-3CD29EA5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5734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4AE1E-4EC2-D2B6-A685-41F8FD395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32D67-F227-F267-6E87-50E6C9B4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03/22/2024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8E176-7D3B-0730-F94E-89A62BA1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3E6FF-9085-EE50-573B-970458B6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3027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72BB0-6837-AFC2-5E63-BD560F74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03/22/2024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101F06-E342-2C05-574D-1258195BC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B4B6F-741A-63D2-6D6A-7861AD93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1348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F70B-F16A-E65F-B527-4B1EE9C1D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FCE7D-0995-58A6-A1AE-AB478AAF7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2909C-D2A2-2F75-5E5D-1DD0BB6C1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5EAB7-D39A-BBE0-CC7F-40C508AAC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03/22/2024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76E98-785B-5942-90CE-B729B8E21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B6E32-AC6E-BE70-58C3-4DF880E9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5819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EF65F-0147-0BA0-ECC6-D54C99AD7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8B170E-D1FB-5436-74BA-DBCE1F00E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8D771-7723-B453-17B3-E3125C442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B1F50-9D75-FC8B-6FDE-EFEA9AE1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03/22/2024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7081F-7757-2509-8ED3-9B158D748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183B3-B390-7CBF-96C7-59EAF7A5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5910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6D4E19-3307-F599-8D85-4AE69FE4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DFC9E-B532-AF92-DC62-E790EE737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DF1CA-ABBB-449A-447C-FAE4F41F1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32A1B-D227-4878-91B8-EAF9C2EF9E50}" type="datetimeFigureOut">
              <a:rPr lang="en-NL" smtClean="0"/>
              <a:t>03/22/2024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3C3A6-75F2-6AFA-5B53-A542C7324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59FA-6B9D-653D-457B-90745B4D5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864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obertschuwer.nl/" TargetMode="Externa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education.ec.europa.eu/news/ethical-guidelines-on-the-use-of-artificial-intelligence-and-data-in-teaching-and-learning-for-educators" TargetMode="External"/><Relationship Id="rId13" Type="http://schemas.openxmlformats.org/officeDocument/2006/relationships/hyperlink" Target="https://www.rijksoverheid.nl/actueel/nieuws/2024/01/18/kabinet-presenteert-visie-op-generatieve-ai" TargetMode="External"/><Relationship Id="rId3" Type="http://schemas.openxmlformats.org/officeDocument/2006/relationships/hyperlink" Target="https://robertschuwer.nl/download/slides/20240125/vid02.pptx" TargetMode="External"/><Relationship Id="rId7" Type="http://schemas.openxmlformats.org/officeDocument/2006/relationships/hyperlink" Target="https://pressbooks.pub/aiforteachers/" TargetMode="External"/><Relationship Id="rId12" Type="http://schemas.openxmlformats.org/officeDocument/2006/relationships/hyperlink" Target="https://doi.org/10.1007/978-3-031-09687-7" TargetMode="External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2023/10/07/making-ai-work-for-creators-and-the-commons/" TargetMode="External"/><Relationship Id="rId11" Type="http://schemas.openxmlformats.org/officeDocument/2006/relationships/hyperlink" Target="https://doi.org/10.5281/zenodo.8355454" TargetMode="External"/><Relationship Id="rId5" Type="http://schemas.openxmlformats.org/officeDocument/2006/relationships/hyperlink" Target="https://doi.org/10.55982/openpraxis.15.3.579" TargetMode="External"/><Relationship Id="rId10" Type="http://schemas.openxmlformats.org/officeDocument/2006/relationships/hyperlink" Target="https://unesdoc.unesco.org/ark:/48223/pf0000386693" TargetMode="External"/><Relationship Id="rId4" Type="http://schemas.openxmlformats.org/officeDocument/2006/relationships/hyperlink" Target="https://www.researchgate.net/publication/377625931" TargetMode="External"/><Relationship Id="rId9" Type="http://schemas.openxmlformats.org/officeDocument/2006/relationships/hyperlink" Target="https://www.europarl.europa.eu/news/en/headlines/society/20230601STO93804/eu-ai-act-first-regulation-on-artificial-intelligence" TargetMode="External"/><Relationship Id="rId14" Type="http://schemas.openxmlformats.org/officeDocument/2006/relationships/hyperlink" Target="https://www.unesco.org/en/digital-education/ai-future-learning/competency-framework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o.nl/en/digital/digital-innovations/data-sharing/conversational-ai/gpt-nl-boosts-dutch-ai-autonom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74678-5702-9CF0-6392-8040797165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Using Gen-AI for OER: Challenges &amp; Risks</a:t>
            </a:r>
            <a:endParaRPr lang="en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5E073-04B5-E1EB-1700-9BD42619AE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Robert Schuwer</a:t>
            </a:r>
            <a:endParaRPr lang="en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17BE51-5F6C-E127-4D63-3D031C97C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50" y="5520906"/>
            <a:ext cx="832059" cy="1258621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3DCA7B2-98A9-1B8F-E4AF-76F245C13A40}"/>
              </a:ext>
            </a:extLst>
          </p:cNvPr>
          <p:cNvGrpSpPr/>
          <p:nvPr/>
        </p:nvGrpSpPr>
        <p:grpSpPr>
          <a:xfrm>
            <a:off x="10618942" y="5520906"/>
            <a:ext cx="1457864" cy="1176929"/>
            <a:chOff x="9445925" y="5520906"/>
            <a:chExt cx="1457864" cy="117692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DBA6B08-48C6-2913-0E49-0C7FEC17C2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28400" y="5602597"/>
              <a:ext cx="1209524" cy="1095238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52B4D5B-2D1F-5B95-0458-26539504F8BD}"/>
                </a:ext>
              </a:extLst>
            </p:cNvPr>
            <p:cNvSpPr/>
            <p:nvPr/>
          </p:nvSpPr>
          <p:spPr>
            <a:xfrm>
              <a:off x="9445925" y="5520906"/>
              <a:ext cx="1457864" cy="14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9309EB13-F401-FE65-A518-A7A3284A0A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078" y="6274708"/>
            <a:ext cx="847843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01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5732-5135-A685-C575-D7D1A2770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overcome?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31C50-DF5F-4740-6F9C-8E881264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Human Oversight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Diversity in Data</a:t>
            </a:r>
          </a:p>
          <a:p>
            <a:r>
              <a:rPr lang="en-GB" dirty="0"/>
              <a:t>Teacher Training and Support</a:t>
            </a:r>
          </a:p>
        </p:txBody>
      </p:sp>
    </p:spTree>
    <p:extLst>
      <p:ext uri="{BB962C8B-B14F-4D97-AF65-F5344CB8AC3E}">
        <p14:creationId xmlns:p14="http://schemas.microsoft.com/office/powerpoint/2010/main" val="3204614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5732-5135-A685-C575-D7D1A2770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overcome?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31C50-DF5F-4740-6F9C-8E881264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Human Oversight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Diversity in Data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Teacher Training and Support</a:t>
            </a:r>
          </a:p>
          <a:p>
            <a:r>
              <a:rPr lang="en-GB" dirty="0"/>
              <a:t>Accessible Design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170119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5732-5135-A685-C575-D7D1A2770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overcome?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31C50-DF5F-4740-6F9C-8E881264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Human Oversight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Diversity in Data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Teacher Training and Support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Accessible Design</a:t>
            </a:r>
          </a:p>
          <a:p>
            <a:r>
              <a:rPr lang="en-GB" dirty="0"/>
              <a:t>Ethical Guidelines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28424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6AABE-A1C1-D7C7-43DD-44524153E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for responsible use of (Gen-)AI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32232-4E6A-D044-9B09-73A72F1C4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UNESCO</a:t>
            </a:r>
          </a:p>
          <a:p>
            <a:r>
              <a:rPr lang="en-GB" dirty="0"/>
              <a:t>EU AI-act and Ethical Guidelines</a:t>
            </a:r>
          </a:p>
          <a:p>
            <a:r>
              <a:rPr lang="en-GB" dirty="0"/>
              <a:t>Governments</a:t>
            </a:r>
          </a:p>
          <a:p>
            <a:pPr lvl="1"/>
            <a:r>
              <a:rPr lang="en-GB" dirty="0"/>
              <a:t>E.g. The Netherlands</a:t>
            </a:r>
          </a:p>
          <a:p>
            <a:r>
              <a:rPr lang="en-GB" dirty="0"/>
              <a:t>Institutions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472699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643FE-9C54-809C-A75C-2BA97F14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Seven principles of Creative Commons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48B03-10C7-C340-D2E6-B1BD93E55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Legal space for studying and creating should accommodate generative AI while addressing societal concerns.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Defining ways for creators to express preferences on AI training, with opting out as the maximum legislative restriction, due to extensive copyright protection and lack of active management.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Collaborative efforts needed to address implications beyond copyright, considering rights like data protection and likeness use.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Special focus on using traditional knowledge for AI training, involving community stewardship for authorization.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Legal frameworks should permit using copyrighted works for non-commercial public interest, like research and education.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Ensure shared economic benefits from AI access to copyrighted works, benefiting all contributors to the commons.</a:t>
            </a:r>
          </a:p>
          <a:p>
            <a:pPr algn="l">
              <a:buFont typeface="+mj-lt"/>
              <a:buAutoNum type="arabicPeriod"/>
            </a:pPr>
            <a:r>
              <a:rPr lang="en-GB" b="0" i="0" u="sng" dirty="0">
                <a:solidFill>
                  <a:srgbClr val="FF0000"/>
                </a:solidFill>
                <a:effectLst/>
                <a:latin typeface="Söhne"/>
              </a:rPr>
              <a:t>Counter resource concentration by investing in public computational infrastructures globally and supporting training datasets respecting outlined principles as commons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197985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6AABE-A1C1-D7C7-43DD-44524153E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for responsible use of (Gen-)AI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32232-4E6A-D044-9B09-73A72F1C4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UNESCO</a:t>
            </a:r>
          </a:p>
          <a:p>
            <a:r>
              <a:rPr lang="en-GB" dirty="0"/>
              <a:t>EU AI-act</a:t>
            </a:r>
          </a:p>
          <a:p>
            <a:r>
              <a:rPr lang="en-GB" dirty="0"/>
              <a:t>Governments</a:t>
            </a:r>
          </a:p>
          <a:p>
            <a:pPr lvl="1"/>
            <a:r>
              <a:rPr lang="en-GB" dirty="0"/>
              <a:t>E.g. The Netherlands</a:t>
            </a:r>
          </a:p>
          <a:p>
            <a:r>
              <a:rPr lang="en-GB" dirty="0"/>
              <a:t>Institutions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Professionalisation programs!</a:t>
            </a:r>
            <a:endParaRPr lang="en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90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DC9D570-FE74-856F-0ED0-C4F246AE2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25986" r="10979" b="26772"/>
          <a:stretch>
            <a:fillRect/>
          </a:stretch>
        </p:blipFill>
        <p:spPr bwMode="auto">
          <a:xfrm>
            <a:off x="958555" y="5810351"/>
            <a:ext cx="301992" cy="21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583F3A-AE79-D5B1-2349-5116EE5693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773" y="0"/>
            <a:ext cx="6796454" cy="6858000"/>
          </a:xfrm>
          <a:prstGeom prst="rect">
            <a:avLst/>
          </a:prstGeom>
        </p:spPr>
      </p:pic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9D0D52D-2C0A-C908-7DE9-EA58EEA2EA8E}"/>
              </a:ext>
            </a:extLst>
          </p:cNvPr>
          <p:cNvSpPr txBox="1">
            <a:spLocks/>
          </p:cNvSpPr>
          <p:nvPr/>
        </p:nvSpPr>
        <p:spPr bwMode="auto">
          <a:xfrm>
            <a:off x="1360033" y="5774456"/>
            <a:ext cx="2083675" cy="288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 b="1" dirty="0"/>
              <a:t>robert@robertschuwer.nl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BC9FA9-34E7-A70A-6C14-490275666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20" y="6280723"/>
            <a:ext cx="216000" cy="216000"/>
          </a:xfrm>
          <a:prstGeom prst="rect">
            <a:avLst/>
          </a:prstGeom>
        </p:spPr>
      </p:pic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2CD8D94-93E7-5E77-92FB-E4055FBDD78A}"/>
              </a:ext>
            </a:extLst>
          </p:cNvPr>
          <p:cNvSpPr txBox="1">
            <a:spLocks/>
          </p:cNvSpPr>
          <p:nvPr/>
        </p:nvSpPr>
        <p:spPr bwMode="auto">
          <a:xfrm>
            <a:off x="1360032" y="6231500"/>
            <a:ext cx="2362223" cy="288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 b="1" dirty="0">
                <a:hlinkClick r:id="rId5"/>
              </a:rPr>
              <a:t>https://www.robertschuwer.nl</a:t>
            </a:r>
            <a:r>
              <a:rPr lang="nl-NL" altLang="nl-NL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7647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0FA26-9191-3223-F25E-E2DA50192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721"/>
          </a:xfrm>
        </p:spPr>
        <p:txBody>
          <a:bodyPr>
            <a:normAutofit/>
          </a:bodyPr>
          <a:lstStyle/>
          <a:p>
            <a:r>
              <a:rPr lang="en-GB" sz="2400" b="1" dirty="0"/>
              <a:t>Colophon</a:t>
            </a:r>
            <a:endParaRPr lang="en-NL" sz="2400" b="1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A99D4341-2457-02E3-BF52-4C8F19A2BEC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73346" y="1172096"/>
            <a:ext cx="10515600" cy="847411"/>
          </a:xfrm>
          <a:prstGeom prst="rect">
            <a:avLst/>
          </a:prstGeom>
        </p:spPr>
        <p:txBody>
          <a:bodyPr wrap="square" rtlCol="0" anchor="t" anchorCtr="0">
            <a:spAutoFit/>
          </a:bodyPr>
          <a:lstStyle/>
          <a:p>
            <a:pPr marL="0" indent="0" algn="l">
              <a:buNone/>
            </a:pPr>
            <a:r>
              <a:rPr lang="nl-NL" sz="1200" dirty="0">
                <a:latin typeface="+mn-lt"/>
              </a:rPr>
              <a:t>Author: Robert Schuwer. </a:t>
            </a:r>
          </a:p>
          <a:p>
            <a:pPr marL="0" indent="0" algn="l">
              <a:buNone/>
            </a:pPr>
            <a:r>
              <a:rPr lang="nl-NL" sz="1200" dirty="0">
                <a:latin typeface="+mn-lt"/>
              </a:rPr>
              <a:t>This presentation is available under a </a:t>
            </a:r>
            <a:r>
              <a:rPr lang="nl-NL" sz="1200" dirty="0">
                <a:latin typeface="+mn-lt"/>
                <a:hlinkClick r:id="rId2"/>
              </a:rPr>
              <a:t>Creative Commons Attribution 4.0 International (CC BY 4.0)</a:t>
            </a:r>
            <a:r>
              <a:rPr lang="nl-NL" sz="1200" dirty="0">
                <a:latin typeface="+mn-lt"/>
              </a:rPr>
              <a:t> license. For attribution use the following </a:t>
            </a:r>
            <a:r>
              <a:rPr lang="nl-NL" sz="1200" dirty="0" err="1">
                <a:latin typeface="+mn-lt"/>
              </a:rPr>
              <a:t>phrase</a:t>
            </a:r>
            <a:r>
              <a:rPr lang="nl-NL" sz="1200" dirty="0">
                <a:latin typeface="+mn-lt"/>
              </a:rPr>
              <a:t>:</a:t>
            </a:r>
          </a:p>
          <a:p>
            <a:pPr marL="0" indent="0" algn="l">
              <a:buNone/>
            </a:pPr>
            <a:r>
              <a:rPr lang="nl-NL" sz="1200" dirty="0">
                <a:latin typeface="+mn-lt"/>
              </a:rPr>
              <a:t>Schuwer, R. (2024). </a:t>
            </a:r>
            <a:r>
              <a:rPr lang="en-GB" sz="1200" i="1" dirty="0">
                <a:latin typeface="+mn-lt"/>
              </a:rPr>
              <a:t>Using Gen-AI for OER: Challenges &amp; Risks</a:t>
            </a:r>
            <a:r>
              <a:rPr lang="en-US" sz="1200" i="1" dirty="0">
                <a:latin typeface="+mn-lt"/>
              </a:rPr>
              <a:t>. </a:t>
            </a:r>
            <a:r>
              <a:rPr lang="nl-NL" sz="1200" dirty="0">
                <a:latin typeface="+mn-lt"/>
                <a:hlinkClick r:id="rId3"/>
              </a:rPr>
              <a:t>https://robertschuwer.nl/download/slides/20240125/vid02.pptx</a:t>
            </a:r>
            <a:endParaRPr lang="nl-NL" sz="1200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4A538F-04BB-5073-29CB-F50B1948D338}"/>
              </a:ext>
            </a:extLst>
          </p:cNvPr>
          <p:cNvSpPr txBox="1">
            <a:spLocks/>
          </p:cNvSpPr>
          <p:nvPr/>
        </p:nvSpPr>
        <p:spPr>
          <a:xfrm>
            <a:off x="973346" y="2019507"/>
            <a:ext cx="10515600" cy="458484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 err="1"/>
              <a:t>References</a:t>
            </a:r>
            <a:endParaRPr lang="nl-NL" sz="12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200" dirty="0" err="1"/>
              <a:t>Used</a:t>
            </a:r>
            <a:r>
              <a:rPr lang="nl-NL" sz="1200" dirty="0"/>
              <a:t> in </a:t>
            </a:r>
            <a:r>
              <a:rPr lang="nl-NL" sz="1200" dirty="0" err="1"/>
              <a:t>this</a:t>
            </a:r>
            <a:r>
              <a:rPr lang="nl-NL" sz="1200" dirty="0"/>
              <a:t> </a:t>
            </a:r>
            <a:r>
              <a:rPr lang="nl-NL" sz="1200" dirty="0" err="1"/>
              <a:t>presentation</a:t>
            </a:r>
            <a:r>
              <a:rPr lang="nl-NL" sz="1200" dirty="0"/>
              <a:t> </a:t>
            </a:r>
            <a:r>
              <a:rPr lang="nl-NL" sz="1200" dirty="0" err="1"/>
              <a:t>and</a:t>
            </a:r>
            <a:r>
              <a:rPr lang="nl-NL" sz="1200" dirty="0"/>
              <a:t> </a:t>
            </a:r>
            <a:r>
              <a:rPr lang="nl-NL" sz="1200" dirty="0" err="1"/>
              <a:t>for</a:t>
            </a:r>
            <a:r>
              <a:rPr lang="nl-NL" sz="1200" dirty="0"/>
              <a:t> </a:t>
            </a:r>
            <a:r>
              <a:rPr lang="nl-NL" sz="1200" dirty="0" err="1"/>
              <a:t>further</a:t>
            </a:r>
            <a:r>
              <a:rPr lang="nl-NL" sz="1200" dirty="0"/>
              <a:t> reading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000" dirty="0"/>
              <a:t>Atenas, J. (January 2024). </a:t>
            </a:r>
            <a:r>
              <a:rPr lang="en-GB" sz="1000" i="1" dirty="0"/>
              <a:t>Ethical Development of AI-Enabled Open Educational Resources (OER</a:t>
            </a:r>
            <a:r>
              <a:rPr lang="en-GB" sz="1000" dirty="0"/>
              <a:t>) [PowerPoint Slides]. School of Social Sciences and Humanities, University of Suffolk. </a:t>
            </a:r>
            <a:r>
              <a:rPr lang="en-GB" sz="1000" dirty="0">
                <a:hlinkClick r:id="rId4"/>
              </a:rPr>
              <a:t>https://www.researchgate.net/publication/377625931</a:t>
            </a:r>
            <a:r>
              <a:rPr lang="en-GB" sz="10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000" dirty="0"/>
              <a:t>Bozkurt, A. (2023). Generative AI, synthetic contents, open educational resources (OER), and open educational practices (OEP): A new front in the openness landscape. </a:t>
            </a:r>
            <a:r>
              <a:rPr lang="en-GB" sz="1000" i="1" dirty="0"/>
              <a:t>Open Praxis, 15</a:t>
            </a:r>
            <a:r>
              <a:rPr lang="en-GB" sz="1000" dirty="0"/>
              <a:t>(3), 178-184. </a:t>
            </a:r>
            <a:r>
              <a:rPr lang="en-GB" sz="1000" dirty="0">
                <a:hlinkClick r:id="rId5"/>
              </a:rPr>
              <a:t>https://doi.org/10.55982/openpraxis.15.3.579</a:t>
            </a:r>
            <a:r>
              <a:rPr lang="en-GB" sz="10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000" dirty="0"/>
              <a:t>Creative Commons (7 October 2023). Making AI work for creators and the commons. </a:t>
            </a:r>
            <a:r>
              <a:rPr lang="en-GB" sz="1000" i="1" dirty="0"/>
              <a:t>Creative Commons</a:t>
            </a:r>
            <a:r>
              <a:rPr lang="en-GB" sz="1000" dirty="0"/>
              <a:t>. </a:t>
            </a:r>
            <a:r>
              <a:rPr lang="en-GB" sz="1000" dirty="0">
                <a:hlinkClick r:id="rId6"/>
              </a:rPr>
              <a:t>https://creativecommons.org/2023/10/07/making-ai-work-for-creators-and-the-commons/</a:t>
            </a:r>
            <a:r>
              <a:rPr lang="en-GB" sz="1000" dirty="0"/>
              <a:t> </a:t>
            </a:r>
          </a:p>
          <a:p>
            <a:pPr marL="0" indent="0">
              <a:buNone/>
            </a:pPr>
            <a:r>
              <a:rPr lang="en-GB" sz="1000" dirty="0"/>
              <a:t>De la Higuera, C., &amp; Iyer, J. (2024). </a:t>
            </a:r>
            <a:r>
              <a:rPr lang="en-GB" sz="1000" i="1" dirty="0"/>
              <a:t>AI for Teachers: an Open Textbook. </a:t>
            </a:r>
            <a:r>
              <a:rPr lang="en-GB" sz="1000" dirty="0"/>
              <a:t>Pressbooks. </a:t>
            </a:r>
            <a:r>
              <a:rPr lang="en-GB" sz="1000" dirty="0">
                <a:hlinkClick r:id="rId7"/>
              </a:rPr>
              <a:t>https://pressbooks.pub/aiforteachers/</a:t>
            </a:r>
            <a:r>
              <a:rPr lang="en-GB" sz="10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000" dirty="0"/>
              <a:t>European Education Area. (2022, October 25). </a:t>
            </a:r>
            <a:r>
              <a:rPr lang="en-GB" sz="1000" i="1" dirty="0"/>
              <a:t>Ethical guidelines on the use of artificial intelligence and data in teaching and learning for educators</a:t>
            </a:r>
            <a:r>
              <a:rPr lang="en-GB" sz="1000" dirty="0"/>
              <a:t>. </a:t>
            </a:r>
            <a:r>
              <a:rPr lang="en-GB" sz="1000" dirty="0">
                <a:hlinkClick r:id="rId8"/>
              </a:rPr>
              <a:t>https://education.ec.europa.eu/news/ethical-guidelines-on-the-use-of-artificial-intelligence-and-data-in-teaching-and-learning-for-educators</a:t>
            </a:r>
            <a:r>
              <a:rPr lang="en-GB" sz="10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000" dirty="0"/>
              <a:t>European Union. (2023, December 19). </a:t>
            </a:r>
            <a:r>
              <a:rPr lang="en-GB" sz="1000" i="1" dirty="0"/>
              <a:t>EU AI act: First regulation on artificial intelligence | News | European Parliament</a:t>
            </a:r>
            <a:r>
              <a:rPr lang="en-GB" sz="1000" dirty="0"/>
              <a:t>. </a:t>
            </a:r>
            <a:r>
              <a:rPr lang="en-GB" sz="1000" dirty="0">
                <a:hlinkClick r:id="rId9"/>
              </a:rPr>
              <a:t>https://www.europarl.europa.eu/news/en/headlines/society/20230601STO93804/eu-ai-act-first-regulation-on-artificial-intelligence</a:t>
            </a:r>
            <a:r>
              <a:rPr lang="en-GB" sz="10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000" dirty="0"/>
              <a:t>Miao, F., &amp; Holmes, W. (2023). </a:t>
            </a:r>
            <a:r>
              <a:rPr lang="en-GB" sz="1000" i="1" dirty="0"/>
              <a:t>Guidance for generative AI in education and research</a:t>
            </a:r>
            <a:r>
              <a:rPr lang="en-GB" sz="1000" dirty="0"/>
              <a:t>. UNESCO, Paris. </a:t>
            </a:r>
            <a:r>
              <a:rPr lang="en-GB" sz="1000" dirty="0">
                <a:hlinkClick r:id="rId10"/>
              </a:rPr>
              <a:t>https://unesdoc.unesco.org/ark:/48223/pf0000386693</a:t>
            </a:r>
            <a:r>
              <a:rPr lang="en-GB" sz="10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000" dirty="0" err="1"/>
              <a:t>Nerantzi</a:t>
            </a:r>
            <a:r>
              <a:rPr lang="en-GB" sz="1000" dirty="0"/>
              <a:t>, C., </a:t>
            </a:r>
            <a:r>
              <a:rPr lang="en-GB" sz="1000" dirty="0" err="1"/>
              <a:t>Abegglen</a:t>
            </a:r>
            <a:r>
              <a:rPr lang="en-GB" sz="1000" dirty="0"/>
              <a:t>, S., </a:t>
            </a:r>
            <a:r>
              <a:rPr lang="en-GB" sz="1000" dirty="0" err="1"/>
              <a:t>Karatsiori</a:t>
            </a:r>
            <a:r>
              <a:rPr lang="en-GB" sz="1000" dirty="0"/>
              <a:t>, M. &amp; Martínez-</a:t>
            </a:r>
            <a:r>
              <a:rPr lang="en-GB" sz="1000" dirty="0" err="1"/>
              <a:t>Arboleda</a:t>
            </a:r>
            <a:r>
              <a:rPr lang="en-GB" sz="1000" dirty="0"/>
              <a:t>, A. (Eds.). (2023). 101 creative ideas to use AI in education, A crowdsourced collection (2023 1.2) [Computer software]. </a:t>
            </a:r>
            <a:r>
              <a:rPr lang="en-GB" sz="1000" dirty="0" err="1"/>
              <a:t>Zenodo</a:t>
            </a:r>
            <a:r>
              <a:rPr lang="en-GB" sz="1000" dirty="0"/>
              <a:t>. </a:t>
            </a:r>
            <a:r>
              <a:rPr lang="en-GB" sz="1000" dirty="0">
                <a:hlinkClick r:id="rId11"/>
              </a:rPr>
              <a:t>https://doi.org/10.5281/zenodo.8355454</a:t>
            </a:r>
            <a:r>
              <a:rPr lang="en-GB" sz="10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000" b="0" i="0" dirty="0">
                <a:solidFill>
                  <a:srgbClr val="333333"/>
                </a:solidFill>
                <a:effectLst/>
              </a:rPr>
              <a:t>Niemi, H., Pea, R. D., &amp; Lu, Y. (2022). </a:t>
            </a:r>
            <a:r>
              <a:rPr lang="en-GB" sz="1000" b="0" i="1" dirty="0">
                <a:solidFill>
                  <a:srgbClr val="333333"/>
                </a:solidFill>
                <a:effectLst/>
              </a:rPr>
              <a:t>AI in learning: Designing the future</a:t>
            </a:r>
            <a:r>
              <a:rPr lang="en-GB" sz="1000" b="0" i="0" dirty="0">
                <a:solidFill>
                  <a:srgbClr val="333333"/>
                </a:solidFill>
                <a:effectLst/>
              </a:rPr>
              <a:t>. Springer Nature. </a:t>
            </a:r>
            <a:r>
              <a:rPr lang="en-GB" sz="1000" b="0" i="0" dirty="0">
                <a:solidFill>
                  <a:srgbClr val="333333"/>
                </a:solidFill>
                <a:effectLst/>
                <a:hlinkClick r:id="rId12"/>
              </a:rPr>
              <a:t>https://doi.org/10.1007/978-3-031-09687-7</a:t>
            </a:r>
            <a:r>
              <a:rPr lang="en-GB" sz="1000" b="0" i="0" dirty="0">
                <a:solidFill>
                  <a:srgbClr val="333333"/>
                </a:solidFill>
                <a:effectLst/>
              </a:rPr>
              <a:t>  </a:t>
            </a:r>
            <a:endParaRPr lang="en-GB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000" b="0" i="0" dirty="0">
                <a:solidFill>
                  <a:srgbClr val="333333"/>
                </a:solidFill>
                <a:effectLst/>
              </a:rPr>
              <a:t>Rijksoverheid. (2024, </a:t>
            </a:r>
            <a:r>
              <a:rPr lang="nl-NL" sz="1000" b="0" i="0" dirty="0" err="1">
                <a:solidFill>
                  <a:srgbClr val="333333"/>
                </a:solidFill>
                <a:effectLst/>
              </a:rPr>
              <a:t>January</a:t>
            </a:r>
            <a:r>
              <a:rPr lang="nl-NL" sz="1000" b="0" i="0" dirty="0">
                <a:solidFill>
                  <a:srgbClr val="333333"/>
                </a:solidFill>
                <a:effectLst/>
              </a:rPr>
              <a:t> 18). </a:t>
            </a:r>
            <a:r>
              <a:rPr lang="nl-NL" sz="1000" b="0" i="1" dirty="0">
                <a:solidFill>
                  <a:srgbClr val="333333"/>
                </a:solidFill>
                <a:effectLst/>
              </a:rPr>
              <a:t>Kabinet presenteert visie op generatieve AI</a:t>
            </a:r>
            <a:r>
              <a:rPr lang="nl-NL" sz="1000" b="0" i="0" dirty="0">
                <a:solidFill>
                  <a:srgbClr val="333333"/>
                </a:solidFill>
                <a:effectLst/>
              </a:rPr>
              <a:t>. Informatie van de Rijksoverheid | Rijksoverheid.nl. </a:t>
            </a:r>
            <a:r>
              <a:rPr lang="nl-NL" sz="1000" b="0" i="0" dirty="0">
                <a:solidFill>
                  <a:srgbClr val="333333"/>
                </a:solidFill>
                <a:effectLst/>
                <a:hlinkClick r:id="rId13"/>
              </a:rPr>
              <a:t>https://www.rijksoverheid.nl/actueel/nieuws/2024/01/18/kabinet-presenteert-visie-op-generatieve-ai</a:t>
            </a:r>
            <a:endParaRPr lang="nl-NL" sz="1000" b="0" i="0" dirty="0">
              <a:solidFill>
                <a:srgbClr val="333333"/>
              </a:solidFill>
              <a:effectLst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000" dirty="0"/>
              <a:t>UNESCO (2019). </a:t>
            </a:r>
            <a:r>
              <a:rPr lang="en-GB" sz="1000" i="1" dirty="0"/>
              <a:t>Recommendation on Open Educational Resources (OER) (CL/4319)</a:t>
            </a:r>
            <a:r>
              <a:rPr lang="en-GB" sz="1000" dirty="0"/>
              <a:t>. https://unesdoc.unesco.org/ark:/48223/pf0000373755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000" dirty="0"/>
              <a:t>UNESCO (4 December 2023). AI competency frameworks for school students and teachers. </a:t>
            </a:r>
            <a:r>
              <a:rPr lang="en-GB" sz="1000" i="1" dirty="0"/>
              <a:t>UNESCO</a:t>
            </a:r>
            <a:r>
              <a:rPr lang="en-GB" sz="1000" dirty="0"/>
              <a:t>. </a:t>
            </a:r>
            <a:r>
              <a:rPr lang="en-GB" sz="1000" dirty="0">
                <a:hlinkClick r:id="rId14"/>
              </a:rPr>
              <a:t>https://www.unesco.org/en/digital-education/ai-future-learning/competency-frameworks</a:t>
            </a:r>
            <a:r>
              <a:rPr lang="en-GB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221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7D22-BE1F-F438-2E8A-23C54191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risks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4C534-86A1-C294-39A8-AEB4EEB38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Copyright issues</a:t>
            </a:r>
          </a:p>
          <a:p>
            <a:endParaRPr lang="en-GB" dirty="0"/>
          </a:p>
          <a:p>
            <a:endParaRPr lang="en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70CCF3-CE4D-0108-F671-58445BA833CA}"/>
              </a:ext>
            </a:extLst>
          </p:cNvPr>
          <p:cNvSpPr txBox="1"/>
          <p:nvPr/>
        </p:nvSpPr>
        <p:spPr>
          <a:xfrm>
            <a:off x="838200" y="6311900"/>
            <a:ext cx="2529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(Miao &amp; Holmes, 2023; Atenas, 2024)</a:t>
            </a:r>
            <a:endParaRPr lang="en-NL" sz="1200" dirty="0"/>
          </a:p>
        </p:txBody>
      </p:sp>
    </p:spTree>
    <p:extLst>
      <p:ext uri="{BB962C8B-B14F-4D97-AF65-F5344CB8AC3E}">
        <p14:creationId xmlns:p14="http://schemas.microsoft.com/office/powerpoint/2010/main" val="370306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7D22-BE1F-F438-2E8A-23C54191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risks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4C534-86A1-C294-39A8-AEB4EEB38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Copyright issues</a:t>
            </a:r>
          </a:p>
          <a:p>
            <a:r>
              <a:rPr lang="en-GB" dirty="0"/>
              <a:t>Quality Control</a:t>
            </a:r>
          </a:p>
          <a:p>
            <a:endParaRPr lang="en-GB" dirty="0"/>
          </a:p>
          <a:p>
            <a:endParaRPr lang="en-N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101111-B920-5074-9540-DA48FD0D0B35}"/>
              </a:ext>
            </a:extLst>
          </p:cNvPr>
          <p:cNvSpPr txBox="1"/>
          <p:nvPr/>
        </p:nvSpPr>
        <p:spPr>
          <a:xfrm>
            <a:off x="838200" y="6311900"/>
            <a:ext cx="2529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(Miao &amp; Holmes, 2023; Atenas, 2024)</a:t>
            </a:r>
            <a:endParaRPr lang="en-NL" sz="1200" dirty="0"/>
          </a:p>
        </p:txBody>
      </p:sp>
    </p:spTree>
    <p:extLst>
      <p:ext uri="{BB962C8B-B14F-4D97-AF65-F5344CB8AC3E}">
        <p14:creationId xmlns:p14="http://schemas.microsoft.com/office/powerpoint/2010/main" val="162294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7D22-BE1F-F438-2E8A-23C54191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risks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4C534-86A1-C294-39A8-AEB4EEB38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Copyright issues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Quality Control</a:t>
            </a:r>
          </a:p>
          <a:p>
            <a:r>
              <a:rPr lang="en-GB" dirty="0"/>
              <a:t>Ethical concerns</a:t>
            </a:r>
          </a:p>
          <a:p>
            <a:endParaRPr lang="en-GB" dirty="0"/>
          </a:p>
          <a:p>
            <a:endParaRPr lang="en-N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F5632E-56E1-2322-6D91-58A1A4410EE8}"/>
              </a:ext>
            </a:extLst>
          </p:cNvPr>
          <p:cNvSpPr txBox="1"/>
          <p:nvPr/>
        </p:nvSpPr>
        <p:spPr>
          <a:xfrm>
            <a:off x="838200" y="6311900"/>
            <a:ext cx="2529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(Miao &amp; Holmes, 2023; Atenas, 2024)</a:t>
            </a:r>
            <a:endParaRPr lang="en-NL" sz="1200" dirty="0"/>
          </a:p>
        </p:txBody>
      </p:sp>
    </p:spTree>
    <p:extLst>
      <p:ext uri="{BB962C8B-B14F-4D97-AF65-F5344CB8AC3E}">
        <p14:creationId xmlns:p14="http://schemas.microsoft.com/office/powerpoint/2010/main" val="222539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7D22-BE1F-F438-2E8A-23C54191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risks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4C534-86A1-C294-39A8-AEB4EEB38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Copyright issues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Quality Control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Ethical concerns</a:t>
            </a:r>
          </a:p>
          <a:p>
            <a:r>
              <a:rPr lang="en-GB" dirty="0"/>
              <a:t>EDI (Equality, Diversity, Inclusivity) principles under pressure</a:t>
            </a:r>
          </a:p>
          <a:p>
            <a:pPr lvl="1"/>
            <a:r>
              <a:rPr lang="en-GB" dirty="0"/>
              <a:t>Language</a:t>
            </a:r>
          </a:p>
          <a:p>
            <a:pPr lvl="1"/>
            <a:r>
              <a:rPr lang="en-GB" dirty="0"/>
              <a:t>Bias</a:t>
            </a:r>
          </a:p>
          <a:p>
            <a:endParaRPr lang="en-GB" dirty="0"/>
          </a:p>
          <a:p>
            <a:endParaRPr lang="en-N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2F5A5E-74A7-D74B-E0E5-FA2F7887F5CA}"/>
              </a:ext>
            </a:extLst>
          </p:cNvPr>
          <p:cNvSpPr txBox="1"/>
          <p:nvPr/>
        </p:nvSpPr>
        <p:spPr>
          <a:xfrm>
            <a:off x="838200" y="6311900"/>
            <a:ext cx="2529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(Miao &amp; Holmes, 2023; Atenas, 2024)</a:t>
            </a:r>
            <a:endParaRPr lang="en-NL" sz="1200" dirty="0"/>
          </a:p>
        </p:txBody>
      </p:sp>
    </p:spTree>
    <p:extLst>
      <p:ext uri="{BB962C8B-B14F-4D97-AF65-F5344CB8AC3E}">
        <p14:creationId xmlns:p14="http://schemas.microsoft.com/office/powerpoint/2010/main" val="3825148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7D22-BE1F-F438-2E8A-23C54191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risks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4C534-86A1-C294-39A8-AEB4EEB38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Copyright issues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Quality Control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Ethical concerns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EDI (Equality, Diversity, Inclusivity) principles under pressure</a:t>
            </a:r>
          </a:p>
          <a:p>
            <a:pPr lvl="1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Language</a:t>
            </a:r>
          </a:p>
          <a:p>
            <a:pPr lvl="1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Bias</a:t>
            </a:r>
          </a:p>
          <a:p>
            <a:r>
              <a:rPr lang="en-GB" dirty="0"/>
              <a:t>Too much power for Big Tech</a:t>
            </a:r>
          </a:p>
          <a:p>
            <a:endParaRPr lang="en-N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6A8B54-7B7D-35F4-8650-0C0134C77C27}"/>
              </a:ext>
            </a:extLst>
          </p:cNvPr>
          <p:cNvSpPr txBox="1"/>
          <p:nvPr/>
        </p:nvSpPr>
        <p:spPr>
          <a:xfrm>
            <a:off x="838200" y="6311900"/>
            <a:ext cx="2529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(Miao &amp; Holmes, 2023; Atenas, 2024)</a:t>
            </a:r>
            <a:endParaRPr lang="en-NL" sz="1200" dirty="0"/>
          </a:p>
        </p:txBody>
      </p:sp>
    </p:spTree>
    <p:extLst>
      <p:ext uri="{BB962C8B-B14F-4D97-AF65-F5344CB8AC3E}">
        <p14:creationId xmlns:p14="http://schemas.microsoft.com/office/powerpoint/2010/main" val="214748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5732-5135-A685-C575-D7D1A2770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overcome?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007993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5732-5135-A685-C575-D7D1A2770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overcome?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31C50-DF5F-4740-6F9C-8E881264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Human Oversight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77490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5732-5135-A685-C575-D7D1A2770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overcome?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31C50-DF5F-4740-6F9C-8E881264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Human Oversight</a:t>
            </a:r>
          </a:p>
          <a:p>
            <a:r>
              <a:rPr lang="en-GB" dirty="0"/>
              <a:t>Diversity in Data</a:t>
            </a:r>
          </a:p>
          <a:p>
            <a:pPr lvl="1"/>
            <a:r>
              <a:rPr lang="en-GB" dirty="0"/>
              <a:t>GPT-NL (</a:t>
            </a:r>
            <a:r>
              <a:rPr lang="en-GB" dirty="0">
                <a:hlinkClick r:id="rId2"/>
              </a:rPr>
              <a:t>https://www.tno.nl/en/digital/digital-innovations/data-sharing/conversational-ai/gpt-nl-boosts-dutch-ai-autonomy/</a:t>
            </a:r>
            <a:r>
              <a:rPr lang="en-GB" dirty="0"/>
              <a:t>) 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70774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959</Words>
  <Application>Microsoft Office PowerPoint</Application>
  <PresentationFormat>Breitbild</PresentationFormat>
  <Paragraphs>96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Söhne</vt:lpstr>
      <vt:lpstr>Office Theme</vt:lpstr>
      <vt:lpstr>Using Gen-AI for OER: Challenges &amp; Risks</vt:lpstr>
      <vt:lpstr>Potential risks</vt:lpstr>
      <vt:lpstr>Potential risks</vt:lpstr>
      <vt:lpstr>Potential risks</vt:lpstr>
      <vt:lpstr>Potential risks</vt:lpstr>
      <vt:lpstr>Potential risks</vt:lpstr>
      <vt:lpstr>How to overcome?</vt:lpstr>
      <vt:lpstr>How to overcome?</vt:lpstr>
      <vt:lpstr>How to overcome?</vt:lpstr>
      <vt:lpstr>How to overcome?</vt:lpstr>
      <vt:lpstr>How to overcome?</vt:lpstr>
      <vt:lpstr>How to overcome?</vt:lpstr>
      <vt:lpstr>Guidelines for responsible use of (Gen-)AI</vt:lpstr>
      <vt:lpstr>Seven principles of Creative Commons</vt:lpstr>
      <vt:lpstr>Guidelines for responsible use of (Gen-)AI</vt:lpstr>
      <vt:lpstr>PowerPoint-Präsentation</vt:lpstr>
      <vt:lpstr>Colophon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Potentials of Gen-AI for Open Educational Practices</dc:title>
  <dc:creator>Robert Schuwer</dc:creator>
  <cp:lastModifiedBy>Diekmann, Daniel</cp:lastModifiedBy>
  <cp:revision>15</cp:revision>
  <dcterms:created xsi:type="dcterms:W3CDTF">2024-01-19T10:26:50Z</dcterms:created>
  <dcterms:modified xsi:type="dcterms:W3CDTF">2024-03-22T08:15:11Z</dcterms:modified>
</cp:coreProperties>
</file>